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9" r:id="rId4"/>
    <p:sldId id="258" r:id="rId5"/>
    <p:sldId id="261" r:id="rId6"/>
    <p:sldId id="257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ka Kremic" initials="B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D9F1-A981-4795-8BA9-052930A67D96}" type="datetimeFigureOut">
              <a:rPr lang="sr-Latn-RS" smtClean="0"/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A08912-275F-42A2-A87B-17E3E1F06D74}" type="slidenum">
              <a:rPr lang="sr-Latn-RS" smtClean="0"/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NASLEĐIVANJE I EVOLUCIJA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6447" y="5486568"/>
            <a:ext cx="7766936" cy="1096899"/>
          </a:xfrm>
        </p:spPr>
        <p:txBody>
          <a:bodyPr/>
          <a:lstStyle/>
          <a:p>
            <a:r>
              <a:rPr lang="sr-Latn-RS" sz="2400" b="1" dirty="0"/>
              <a:t>Nataša Aćimović  </a:t>
            </a:r>
            <a:endParaRPr lang="sr-Latn-R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45" y="609600"/>
            <a:ext cx="11285855" cy="4403090"/>
          </a:xfrm>
        </p:spPr>
        <p:txBody>
          <a:bodyPr>
            <a:normAutofit fontScale="90000"/>
          </a:bodyPr>
          <a:p>
            <a:pPr marL="0" indent="0">
              <a:buFont typeface="Arial" panose="020B0604020202020204" pitchFamily="34" charset="0"/>
            </a:pPr>
            <a:r>
              <a:rPr lang="sr-Latn-RS" altLang="en-US">
                <a:solidFill>
                  <a:schemeClr val="tx2"/>
                </a:solidFill>
                <a:sym typeface="Wingdings" panose="05000000000000000000" charset="0"/>
              </a:rPr>
              <a:t></a:t>
            </a:r>
            <a:r>
              <a:rPr lang="sr-Latn-RS" altLang="en-US">
                <a:solidFill>
                  <a:schemeClr val="tx2"/>
                </a:solidFill>
              </a:rPr>
              <a:t>Dragi moji šestaci, ova nastavna jedinica je malo teža za razumevanje. I veoma obimna.</a:t>
            </a:r>
            <a:br>
              <a:rPr lang="sr-Latn-RS" altLang="en-US">
                <a:solidFill>
                  <a:schemeClr val="tx2"/>
                </a:solidFill>
              </a:rPr>
            </a:br>
            <a:br>
              <a:rPr lang="sr-Latn-RS" altLang="en-US">
                <a:solidFill>
                  <a:schemeClr val="tx2"/>
                </a:solidFill>
              </a:rPr>
            </a:br>
            <a:r>
              <a:rPr lang="sr-Latn-RS" altLang="en-US">
                <a:solidFill>
                  <a:schemeClr val="tx2"/>
                </a:solidFill>
                <a:sym typeface="Wingdings" panose="05000000000000000000" charset="0"/>
              </a:rPr>
              <a:t>Nastavna jedinica smo zajedno pratili na RTS-u. U učionici ću okačiti link koji vodi do časa sa RTS-a.</a:t>
            </a:r>
            <a:br>
              <a:rPr lang="sr-Latn-RS" altLang="en-US">
                <a:solidFill>
                  <a:schemeClr val="tx2"/>
                </a:solidFill>
              </a:rPr>
            </a:br>
            <a:br>
              <a:rPr lang="sr-Latn-RS" altLang="en-US">
                <a:solidFill>
                  <a:schemeClr val="tx2"/>
                </a:solidFill>
              </a:rPr>
            </a:br>
            <a:r>
              <a:rPr lang="sr-Latn-RS" altLang="en-US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charset="0"/>
              </a:rPr>
              <a:t></a:t>
            </a:r>
            <a:r>
              <a:rPr lang="sr-Latn-RS" altLang="en-US">
                <a:solidFill>
                  <a:schemeClr val="tx2"/>
                </a:solidFill>
              </a:rPr>
              <a:t>Da bi razumeli pojmove potrebno je da uz moju prezentaciju tražite dodatna objašnjenja i u udžbeniku</a:t>
            </a:r>
            <a:r>
              <a:rPr lang="sr-Latn-RS" altLang="en-US"/>
              <a:t>.</a:t>
            </a:r>
            <a:br>
              <a:rPr lang="sr-Latn-RS" altLang="en-US"/>
            </a:br>
            <a:r>
              <a:rPr lang="sr-Latn-RS" altLang="en-US"/>
              <a:t> </a:t>
            </a:r>
            <a:br>
              <a:rPr lang="sr-Latn-RS" altLang="en-US"/>
            </a:br>
            <a:r>
              <a:rPr lang="sr-Latn-RS" altLang="en-US">
                <a:solidFill>
                  <a:schemeClr val="tx2"/>
                </a:solidFill>
                <a:sym typeface="Wingdings" panose="05000000000000000000" charset="0"/>
              </a:rPr>
              <a:t>Ono što je napisano u prezentaciji prepisaćete u svesku.</a:t>
            </a:r>
            <a:endParaRPr lang="sr-Latn-RS" altLang="en-US">
              <a:solidFill>
                <a:schemeClr val="tx2"/>
              </a:solidFill>
              <a:sym typeface="Wingdings" panose="0500000000000000000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17525"/>
            <a:ext cx="555307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/>
              <a:t>Genetički materijal nalazi se u jedru</a:t>
            </a:r>
            <a:endParaRPr lang="sr-Latn-R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/>
              <a:t>Sastoji se od molekula </a:t>
            </a:r>
            <a:r>
              <a:rPr lang="sr-Latn-RS" sz="2400" b="1" u="sng" dirty="0">
                <a:solidFill>
                  <a:srgbClr val="C00000"/>
                </a:solidFill>
              </a:rPr>
              <a:t>DNK</a:t>
            </a:r>
            <a:endParaRPr lang="sr-Latn-RS" sz="2400" b="1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b="1" u="sng" dirty="0">
                <a:solidFill>
                  <a:schemeClr val="tx1"/>
                </a:solidFill>
              </a:rPr>
              <a:t>DNK</a:t>
            </a:r>
            <a:r>
              <a:rPr lang="sr-Latn-RS" sz="2400" dirty="0">
                <a:solidFill>
                  <a:schemeClr val="tx1"/>
                </a:solidFill>
              </a:rPr>
              <a:t> molekul je građen od </a:t>
            </a:r>
            <a:r>
              <a:rPr lang="sr-Latn-RS" sz="2400" b="1" u="sng" dirty="0">
                <a:solidFill>
                  <a:srgbClr val="C00000"/>
                </a:solidFill>
              </a:rPr>
              <a:t>gena</a:t>
            </a:r>
            <a:endParaRPr lang="sr-Latn-RS" sz="2400" b="1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2400" b="1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2400" b="1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b="1" u="sng" dirty="0">
                <a:solidFill>
                  <a:srgbClr val="C00000"/>
                </a:solidFill>
              </a:rPr>
              <a:t>GENI</a:t>
            </a:r>
            <a:r>
              <a:rPr lang="sr-Latn-RS" sz="2400" dirty="0">
                <a:solidFill>
                  <a:schemeClr val="tx2"/>
                </a:solidFill>
              </a:rPr>
              <a:t> daju uptstva kako će se napraviti određene supstance.</a:t>
            </a:r>
            <a:endParaRPr lang="sr-Latn-RS" sz="2400" dirty="0">
              <a:solidFill>
                <a:schemeClr val="tx2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sr-Latn-RS" sz="2400" dirty="0">
                <a:solidFill>
                  <a:schemeClr val="tx2"/>
                </a:solidFill>
              </a:rPr>
              <a:t>   Od tih supstanci zavisi </a:t>
            </a:r>
            <a:r>
              <a:rPr lang="sr-Latn-RS" sz="2400" dirty="0">
                <a:solidFill>
                  <a:srgbClr val="C00000"/>
                </a:solidFill>
              </a:rPr>
              <a:t>izgled i</a:t>
            </a:r>
            <a:endParaRPr lang="sr-Latn-RS" sz="2400" dirty="0">
              <a:solidFill>
                <a:srgbClr val="C00000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sr-Latn-RS" sz="2400" dirty="0">
                <a:solidFill>
                  <a:srgbClr val="C00000"/>
                </a:solidFill>
              </a:rPr>
              <a:t>   funkcionisanje organizma</a:t>
            </a:r>
            <a:endParaRPr lang="sr-Latn-RS" sz="2400" dirty="0">
              <a:solidFill>
                <a:srgbClr val="C00000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endParaRPr lang="sr-Latn-RS" sz="2400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2"/>
                </a:solidFill>
              </a:rPr>
              <a:t>Na slici možete videti da je kod EUKARIJA nasledni materijal u jedru a kod PROKARIOTA rasut po citoplazmi.</a:t>
            </a:r>
            <a:endParaRPr lang="sr-Latn-RS" sz="24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97" y="1816547"/>
            <a:ext cx="5926382" cy="39294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4497859"/>
            <a:ext cx="4686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600" dirty="0"/>
              <a:t>DEOBA ĆELIJA</a:t>
            </a:r>
            <a:endParaRPr lang="sr-Latn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45" y="2160905"/>
            <a:ext cx="6631305" cy="3880485"/>
          </a:xfrm>
        </p:spPr>
        <p:txBody>
          <a:bodyPr>
            <a:normAutofit/>
          </a:bodyPr>
          <a:lstStyle/>
          <a:p>
            <a:r>
              <a:rPr lang="sr-Latn-RS" sz="1900" dirty="0"/>
              <a:t>JEDNOĆELIJSKI ORGANIZMI SE NA TAJ NAČIN RAZMNOŽAVAJU.</a:t>
            </a:r>
            <a:endParaRPr lang="sr-Latn-RS" sz="1900" dirty="0"/>
          </a:p>
          <a:p>
            <a:endParaRPr lang="sr-Latn-RS" sz="1900" dirty="0"/>
          </a:p>
          <a:p>
            <a:r>
              <a:rPr lang="sr-Latn-RS" sz="1900" dirty="0"/>
              <a:t>VIŠEĆELIJSKI ORGANIZMI NA TAJ NAČIN RASTU, RAZVIJAJU SE, REGENERIŠU DELOVE TELA.</a:t>
            </a:r>
            <a:endParaRPr lang="sr-Latn-RS" sz="1900" dirty="0"/>
          </a:p>
          <a:p>
            <a:endParaRPr lang="sr-Latn-RS" sz="1900" dirty="0"/>
          </a:p>
          <a:p>
            <a:r>
              <a:rPr lang="sr-Latn-RS" sz="1900" dirty="0">
                <a:sym typeface="+mn-ea"/>
              </a:rPr>
              <a:t>PRE DEOBE BILO KOJE ĆELIJE, NJEN NASLEDNI MATERIJAL MORA DA SE UDVOSTRUČI, ODNOSNO DUPLIRA, KAKO BI SVAKA NOVONASTALA ĆELIJA IMALA ISTI NASLEDNI MATERIAL.</a:t>
            </a:r>
            <a:endParaRPr lang="sr-Latn-RS" sz="1900" dirty="0"/>
          </a:p>
          <a:p>
            <a:endParaRPr lang="sr-Latn-RS" sz="1900" dirty="0"/>
          </a:p>
          <a:p>
            <a:endParaRPr lang="sr-Latn-RS" sz="1900" dirty="0"/>
          </a:p>
          <a:p>
            <a:endParaRPr lang="sr-Latn-RS" dirty="0"/>
          </a:p>
        </p:txBody>
      </p:sp>
      <p:pic>
        <p:nvPicPr>
          <p:cNvPr id="7" name="Content Placeholder 6" descr="deoba-elije-12-638"/>
          <p:cNvPicPr>
            <a:picLocks noChangeAspect="1"/>
          </p:cNvPicPr>
          <p:nvPr>
            <p:ph sz="half" idx="2"/>
          </p:nvPr>
        </p:nvPicPr>
        <p:blipFill>
          <a:blip r:embed="rId1"/>
          <a:srcRect t="11545" b="26951"/>
          <a:stretch>
            <a:fillRect/>
          </a:stretch>
        </p:blipFill>
        <p:spPr>
          <a:xfrm>
            <a:off x="7643495" y="2741930"/>
            <a:ext cx="4184015" cy="19316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316" y="613610"/>
            <a:ext cx="11099811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/>
              <a:t>VIŠEĆELIJSKI ORGANIZMI IMAJU DVE VRSTE ĆELIJA</a:t>
            </a:r>
            <a:r>
              <a:rPr lang="sr-Latn-RS" dirty="0"/>
              <a:t>:</a:t>
            </a:r>
            <a:endParaRPr lang="sr-Latn-RS" dirty="0"/>
          </a:p>
          <a:p>
            <a:endParaRPr lang="sr-Latn-RS" dirty="0"/>
          </a:p>
          <a:p>
            <a:pPr marL="285750" indent="-285750">
              <a:buFontTx/>
              <a:buChar char="-"/>
            </a:pPr>
            <a:r>
              <a:rPr lang="sr-Latn-RS" b="1" u="sng" dirty="0">
                <a:solidFill>
                  <a:srgbClr val="FF0000"/>
                </a:solidFill>
              </a:rPr>
              <a:t>TELESNE ĆELIJE </a:t>
            </a:r>
            <a:r>
              <a:rPr lang="sr-Latn-RS" dirty="0"/>
              <a:t>– ONE GRADE TELO, KADA SE DELE TELO RASTE, RAZVIJA SE I OBNAVLJA SE. DEOBOM TELESNE ĆELIJE NASTAJE NOVA TELESNA ĆELIJA.</a:t>
            </a:r>
            <a:endParaRPr lang="sr-Latn-RS" dirty="0"/>
          </a:p>
          <a:p>
            <a:pPr marL="285750" indent="-285750">
              <a:buFontTx/>
              <a:buChar char="-"/>
            </a:pPr>
            <a:endParaRPr lang="sr-Latn-RS" dirty="0"/>
          </a:p>
          <a:p>
            <a:pPr marL="285750" indent="-285750">
              <a:buFontTx/>
              <a:buChar char="-"/>
            </a:pPr>
            <a:r>
              <a:rPr lang="sr-Latn-RS" b="1" u="sng" dirty="0">
                <a:solidFill>
                  <a:srgbClr val="FF0000"/>
                </a:solidFill>
              </a:rPr>
              <a:t>POLNE ĆELI</a:t>
            </a:r>
            <a:r>
              <a:rPr lang="sr-Latn-RS" u="sng" dirty="0">
                <a:solidFill>
                  <a:srgbClr val="FF0000"/>
                </a:solidFill>
              </a:rPr>
              <a:t>JE</a:t>
            </a:r>
            <a:r>
              <a:rPr lang="sr-Latn-RS" dirty="0"/>
              <a:t> – ONE  NASTAJU OD ODREĐENIH TELESNIH ĆELIJA, NA ODREĐENIM MESTIMA U TELU. SLUŽE ZA PROCES POLNOG RAZMNOŽAVANJA. POLNE ĆELIJE IMAJU POLOVINU GENETIČKOG MATERIJALA</a:t>
            </a:r>
            <a:endParaRPr lang="sr-Latn-RS" dirty="0"/>
          </a:p>
          <a:p>
            <a:r>
              <a:rPr lang="sr-Latn-RS" dirty="0"/>
              <a:t>    U ODNOSU NA TELESNU.</a:t>
            </a:r>
            <a:endParaRPr lang="sr-Latn-RS" dirty="0"/>
          </a:p>
          <a:p>
            <a:endParaRPr lang="sr-Latn-RS" dirty="0"/>
          </a:p>
        </p:txBody>
      </p:sp>
      <p:pic>
        <p:nvPicPr>
          <p:cNvPr id="4" name="Picture 3" descr="-2-638"/>
          <p:cNvPicPr>
            <a:picLocks noChangeAspect="1"/>
          </p:cNvPicPr>
          <p:nvPr/>
        </p:nvPicPr>
        <p:blipFill>
          <a:blip r:embed="rId1"/>
          <a:srcRect t="16565" b="1322"/>
          <a:stretch>
            <a:fillRect/>
          </a:stretch>
        </p:blipFill>
        <p:spPr>
          <a:xfrm>
            <a:off x="2890520" y="2855595"/>
            <a:ext cx="6076315" cy="374586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6465570" y="3290570"/>
            <a:ext cx="755650" cy="75565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504565" y="3290570"/>
            <a:ext cx="821690" cy="81597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35145" y="3275330"/>
            <a:ext cx="15240" cy="223647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VARIJABILNOST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5737726" y="1350746"/>
            <a:ext cx="6614160" cy="3138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U PROCESU OPLOĐENJA NASTAJE ZIGOT, </a:t>
            </a:r>
            <a:endParaRPr lang="sr-Latn-RS" dirty="0"/>
          </a:p>
          <a:p>
            <a:r>
              <a:rPr lang="sr-Latn-RS" dirty="0"/>
              <a:t>A OD NJEGA U PROCESU RAZVIĆA NASTAJE NOVI ORGANIZAM.</a:t>
            </a:r>
            <a:endParaRPr lang="sr-Latn-RS" dirty="0"/>
          </a:p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ZIGOT IMA POLOVINU OČEVOG I POLOVINU MAJČINOG </a:t>
            </a:r>
            <a:endParaRPr lang="sr-Latn-RS" dirty="0"/>
          </a:p>
          <a:p>
            <a:r>
              <a:rPr lang="sr-Latn-RS" dirty="0"/>
              <a:t>NASLEDNOG MATERIJALA.</a:t>
            </a:r>
            <a:endParaRPr lang="sr-Latn-RS" dirty="0"/>
          </a:p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ZATO SVAKI ZIGOT IMA JEDINSTVENU KOMBINACIJU GENA </a:t>
            </a:r>
            <a:endParaRPr lang="sr-Latn-RS" dirty="0"/>
          </a:p>
          <a:p>
            <a:r>
              <a:rPr lang="sr-Latn-RS" dirty="0"/>
              <a:t>– </a:t>
            </a:r>
            <a:r>
              <a:rPr lang="sr-Latn-RS" dirty="0">
                <a:solidFill>
                  <a:srgbClr val="FF0000"/>
                </a:solidFill>
              </a:rPr>
              <a:t>GENOTIP.</a:t>
            </a:r>
            <a:endParaRPr lang="sr-Latn-RS" dirty="0">
              <a:solidFill>
                <a:srgbClr val="FF0000"/>
              </a:solidFill>
            </a:endParaRPr>
          </a:p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 OSOBINE ORGANIZMA ZAVISE OD GENOTIPA I OD EKOLOŠKIH </a:t>
            </a:r>
            <a:endParaRPr lang="sr-Latn-RS" dirty="0"/>
          </a:p>
          <a:p>
            <a:r>
              <a:rPr lang="sr-Latn-RS" dirty="0"/>
              <a:t>FAKTORA (SPOLJAŠNJE SREDINE) I TO JE </a:t>
            </a:r>
            <a:r>
              <a:rPr lang="sr-Latn-RS" dirty="0">
                <a:solidFill>
                  <a:srgbClr val="FF0000"/>
                </a:solidFill>
              </a:rPr>
              <a:t>FENOTIP</a:t>
            </a:r>
            <a:r>
              <a:rPr lang="sr-Latn-RS" dirty="0"/>
              <a:t>.</a:t>
            </a:r>
            <a:endParaRPr lang="sr-Latn-R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51" y="2039770"/>
            <a:ext cx="4876800" cy="2085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6351" y="4744995"/>
            <a:ext cx="11744960" cy="1476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OSOBINE MOGU BITI NASLEDNE – PRENOSE SE SA RODITELJA NA POTOMKE, I STEČENE – STIČU SE TOKOM ŽIVOTA</a:t>
            </a:r>
            <a:endParaRPr lang="sr-Latn-RS" dirty="0"/>
          </a:p>
          <a:p>
            <a:r>
              <a:rPr lang="sr-Latn-RS" dirty="0"/>
              <a:t>I </a:t>
            </a:r>
            <a:r>
              <a:rPr lang="sr-Latn-RS" u="sng" dirty="0"/>
              <a:t>NE PRENOSE</a:t>
            </a:r>
            <a:r>
              <a:rPr lang="sr-Latn-RS" dirty="0"/>
              <a:t> SE NA POTOMSTVO.</a:t>
            </a:r>
            <a:endParaRPr lang="sr-Latn-RS" dirty="0"/>
          </a:p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SVE NABROJANO DOVODI TO TOGA DA UNUTAR JEDNE POPULACIJE POSTOJI VELIKA RAZNOVRSNOST I ONA SE </a:t>
            </a:r>
            <a:endParaRPr lang="sr-Latn-RS" dirty="0"/>
          </a:p>
          <a:p>
            <a:r>
              <a:rPr lang="sr-Latn-RS" dirty="0"/>
              <a:t>NAZIVA </a:t>
            </a:r>
            <a:r>
              <a:rPr lang="sr-Latn-RS" dirty="0">
                <a:solidFill>
                  <a:srgbClr val="FF0000"/>
                </a:solidFill>
              </a:rPr>
              <a:t>VARIJABILNOST</a:t>
            </a:r>
            <a:r>
              <a:rPr lang="sr-Latn-RS" dirty="0"/>
              <a:t>.</a:t>
            </a:r>
            <a:endParaRPr lang="sr-Latn-R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PRIRODNA SELEKCIJA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02" y="1685925"/>
            <a:ext cx="3017141" cy="20077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053" y="4054642"/>
            <a:ext cx="3526960" cy="20704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51684" y="1864895"/>
            <a:ext cx="71011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ŽIVA BIĆA NASELJAVAJU EKOSISTEME U KOJIMA VLADAJU RAZLIČITI</a:t>
            </a:r>
            <a:endParaRPr lang="sr-Latn-RS" dirty="0"/>
          </a:p>
          <a:p>
            <a:r>
              <a:rPr lang="sr-Latn-RS" dirty="0"/>
              <a:t>EKOLOŠKI FAKTORI.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ŽIVA BIĆA SE TIM EKOLOŠKIM FAKTORIMA MORAJU </a:t>
            </a:r>
            <a:r>
              <a:rPr lang="sr-Latn-RS" dirty="0">
                <a:solidFill>
                  <a:srgbClr val="FF0000"/>
                </a:solidFill>
              </a:rPr>
              <a:t>PRILAGOĐAVATI.</a:t>
            </a:r>
            <a:endParaRPr lang="sr-Latn-RS" dirty="0">
              <a:solidFill>
                <a:srgbClr val="FF0000"/>
              </a:solidFill>
            </a:endParaRPr>
          </a:p>
          <a:p>
            <a:endParaRPr lang="sr-Latn-RS" dirty="0"/>
          </a:p>
          <a:p>
            <a:r>
              <a:rPr lang="sr-Latn-RS" dirty="0"/>
              <a:t>ALI NISU SVI USPEŠNI U PRILAGOĐAVANJU, ČAK NI U OKVIRU JEDNE </a:t>
            </a:r>
            <a:endParaRPr lang="sr-Latn-RS" dirty="0"/>
          </a:p>
          <a:p>
            <a:r>
              <a:rPr lang="sr-Latn-RS" dirty="0"/>
              <a:t>POPULACIJE.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360948" y="4070427"/>
            <a:ext cx="73203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MEĐU ČLANOVIMA JEDNE POPULACIJE DEŠAVA SE </a:t>
            </a:r>
            <a:r>
              <a:rPr lang="sr-Latn-RS" dirty="0">
                <a:solidFill>
                  <a:srgbClr val="FF0000"/>
                </a:solidFill>
              </a:rPr>
              <a:t>ODABIR</a:t>
            </a:r>
            <a:r>
              <a:rPr lang="sr-Latn-RS" dirty="0"/>
              <a:t>, ILI</a:t>
            </a:r>
            <a:endParaRPr lang="sr-Latn-RS" dirty="0"/>
          </a:p>
          <a:p>
            <a:r>
              <a:rPr lang="sr-Latn-RS" dirty="0">
                <a:solidFill>
                  <a:srgbClr val="FF0000"/>
                </a:solidFill>
              </a:rPr>
              <a:t>PRIRODNA SELEKCIJA</a:t>
            </a:r>
            <a:r>
              <a:rPr lang="sr-Latn-RS" dirty="0"/>
              <a:t>.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TO ZNAČI DA ONI KOJI SE USPEŠNO PRILAGOĐAVAJU I PREŽIVLJAVAJU!</a:t>
            </a:r>
            <a:endParaRPr lang="sr-Latn-RS" dirty="0"/>
          </a:p>
          <a:p>
            <a:r>
              <a:rPr lang="sr-Latn-RS" dirty="0"/>
              <a:t>ZA USPEŠNOST U PRILAGOĐAVANJU VEOMA JE VAŽNA VARIJABILNOST,</a:t>
            </a:r>
            <a:endParaRPr lang="sr-Latn-RS" dirty="0"/>
          </a:p>
          <a:p>
            <a:r>
              <a:rPr lang="sr-Latn-RS" dirty="0"/>
              <a:t>ODNOSNO RAZNOVRSNOT OSOBINA. NA TAJ NAČIN, U BILO KOJIM </a:t>
            </a:r>
            <a:endParaRPr lang="sr-Latn-RS" dirty="0"/>
          </a:p>
          <a:p>
            <a:r>
              <a:rPr lang="sr-Latn-RS" dirty="0"/>
              <a:t>USLOVIMA POVEĆAVA SE ŠANSA ZA PREŽIVLJAVANJEM NEKIH ČLANOVA</a:t>
            </a:r>
            <a:endParaRPr lang="sr-Latn-RS" dirty="0"/>
          </a:p>
          <a:p>
            <a:r>
              <a:rPr lang="sr-Latn-RS" dirty="0"/>
              <a:t>POPULACIJE.</a:t>
            </a:r>
            <a:endParaRPr lang="sr-Latn-R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ZNAČAJ PRIRODNE SELEKCIJE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28" y="1282279"/>
            <a:ext cx="10515600" cy="1603375"/>
          </a:xfrm>
        </p:spPr>
        <p:txBody>
          <a:bodyPr/>
          <a:lstStyle/>
          <a:p>
            <a:r>
              <a:rPr lang="sr-Latn-RS" sz="1800" dirty="0"/>
              <a:t>PRIRODNA SELEKCIJA TOKOM DUGOG VREMENSKOG PERIODA MOŽE DOVESTI I DO NASTANKA</a:t>
            </a:r>
            <a:r>
              <a:rPr lang="sr-Latn-RS" sz="1800" u="sng" dirty="0"/>
              <a:t> NOVIH VRSTA.</a:t>
            </a:r>
            <a:endParaRPr lang="sr-Latn-RS" sz="1800" u="sng" dirty="0"/>
          </a:p>
          <a:p>
            <a:r>
              <a:rPr lang="sr-Latn-RS" sz="1800" dirty="0"/>
              <a:t>PRIRODNA SELEKCIJA JE POKRETAČKA SNAGA EVOLUCIJE</a:t>
            </a:r>
            <a:r>
              <a:rPr lang="sr-Latn-RS" dirty="0"/>
              <a:t>.</a:t>
            </a:r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6782"/>
            <a:ext cx="5825791" cy="38760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77984" y="3908770"/>
            <a:ext cx="473265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sr-Latn-R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PROČITAJTE TEKST O DARVINU I DARVINOVIM</a:t>
            </a:r>
            <a:endParaRPr lang="sr-Latn-R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sr-Latn-R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ZEBAMA NA 157. STRANI UDŽBENIKA</a:t>
            </a:r>
            <a:endParaRPr lang="sr-Latn-R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8316" y="2616743"/>
            <a:ext cx="460057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EVOLUTIVNE PROMENE SU POSTEPENE,</a:t>
            </a:r>
            <a:endParaRPr lang="sr-Latn-RS" dirty="0"/>
          </a:p>
          <a:p>
            <a:pPr indent="0">
              <a:buFont typeface="Arial" panose="020B0604020202020204" pitchFamily="34" charset="0"/>
              <a:buNone/>
            </a:pPr>
            <a:r>
              <a:rPr lang="sr-Latn-RS" dirty="0"/>
              <a:t>DEŠAVAJU SE IZ GENERACIJE U GENERACIJU</a:t>
            </a:r>
            <a:endParaRPr lang="sr-Latn-RS" dirty="0"/>
          </a:p>
          <a:p>
            <a:pPr indent="0">
              <a:buFont typeface="Arial" panose="020B0604020202020204" pitchFamily="34" charset="0"/>
              <a:buNone/>
            </a:pPr>
            <a:r>
              <a:rPr lang="sr-Latn-RS" dirty="0"/>
              <a:t>I TRAJU DUGI  NIZ GODINA.</a:t>
            </a:r>
            <a:endParaRPr lang="sr-Latn-R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VEŠTAČKA SELEKCIJA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0" y="1594434"/>
            <a:ext cx="4619377" cy="3025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3385" y="1804670"/>
            <a:ext cx="683958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KOD VEŠTAČKE SELEKCIJE ODABIR VRŠI ČOVEK PREMA</a:t>
            </a:r>
            <a:endParaRPr lang="sr-Latn-RS" dirty="0"/>
          </a:p>
          <a:p>
            <a:r>
              <a:rPr lang="sr-Latn-RS" dirty="0"/>
              <a:t>SVOJIM POTREBAMA.</a:t>
            </a:r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PRIMENJUJE JE NA BILJKAMA I ŽIVOTINJAMA KOJE GAJI.</a:t>
            </a:r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IZ GENERACIJE U GENERACIJU BIRAĆE SAMO ONE JEDINKE</a:t>
            </a:r>
            <a:endParaRPr lang="sr-Latn-RS" dirty="0"/>
          </a:p>
          <a:p>
            <a:r>
              <a:rPr lang="sr-Latn-RS" dirty="0"/>
              <a:t>KOJE MU ODGOVARAJU PO SVOJIM OSOBINAMA.</a:t>
            </a:r>
            <a:endParaRPr lang="sr-Latn-R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58" y="3517014"/>
            <a:ext cx="4060658" cy="30454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8370" y="5053263"/>
            <a:ext cx="528701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NA OVAJ NAČIN ČOVEK JE DOBIO MNOGE SORTE</a:t>
            </a:r>
            <a:endParaRPr lang="sr-Latn-RS" dirty="0"/>
          </a:p>
          <a:p>
            <a:r>
              <a:rPr lang="sr-Latn-RS" dirty="0"/>
              <a:t>BILJAKA I RASE ŽIVOTINJA KOJE SE RAZLIKUJU OD</a:t>
            </a:r>
            <a:endParaRPr lang="sr-Latn-RS" dirty="0"/>
          </a:p>
          <a:p>
            <a:r>
              <a:rPr lang="sr-Latn-RS" dirty="0"/>
              <a:t>SVOJIH DIVLJIH SRODNIKA, ALI SE RAZLIKUJU I </a:t>
            </a:r>
            <a:endParaRPr lang="sr-Latn-RS" dirty="0"/>
          </a:p>
          <a:p>
            <a:r>
              <a:rPr lang="sr-Latn-RS" dirty="0"/>
              <a:t>MEĐU SOBOM.</a:t>
            </a:r>
            <a:endParaRPr lang="sr-Latn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3190</Words>
  <Application>WPS Presentation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Wingdings 3</vt:lpstr>
      <vt:lpstr>Arial</vt:lpstr>
      <vt:lpstr>Wingdings</vt:lpstr>
      <vt:lpstr>Trebuchet MS</vt:lpstr>
      <vt:lpstr>Microsoft YaHei</vt:lpstr>
      <vt:lpstr/>
      <vt:lpstr>Arial Unicode MS</vt:lpstr>
      <vt:lpstr>Calibri</vt:lpstr>
      <vt:lpstr>Symbol</vt:lpstr>
      <vt:lpstr>Facet</vt:lpstr>
      <vt:lpstr>NASLEĐIVANJE I EVOLUCIJA</vt:lpstr>
      <vt:lpstr>Dragi moji, ova nastavna jedinica je malo teža za razumevanje. I veoma obimna.  Da bi razumeli pojmove potrebno je da uz moju prezentaciju tražite dodatna objašnjenja i u udžbeniku.   Ono što je napisano u prezentaciji prepisaćete u svesku.</vt:lpstr>
      <vt:lpstr>PowerPoint 演示文稿</vt:lpstr>
      <vt:lpstr>DEOBA ĆELIJA</vt:lpstr>
      <vt:lpstr>PowerPoint 演示文稿</vt:lpstr>
      <vt:lpstr>VARIJABILNOST</vt:lpstr>
      <vt:lpstr>PRIRODNA SELEKCIJA</vt:lpstr>
      <vt:lpstr>ZNAČAJ PRIRODNE SELEKCIJE</vt:lpstr>
      <vt:lpstr>VEŠTAČKA SELEKCIJA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NASLEĐIVANJE I EVOLUCIJA</dc:title>
  <dc:creator>Branka Kremic</dc:creator>
  <cp:lastModifiedBy>Nastavnik</cp:lastModifiedBy>
  <cp:revision>14</cp:revision>
  <dcterms:created xsi:type="dcterms:W3CDTF">2020-04-08T08:52:00Z</dcterms:created>
  <dcterms:modified xsi:type="dcterms:W3CDTF">2020-04-27T15:54:39Z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